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9" r:id="rId3"/>
    <p:sldId id="275" r:id="rId4"/>
    <p:sldId id="276" r:id="rId5"/>
    <p:sldId id="278" r:id="rId6"/>
    <p:sldId id="270" r:id="rId7"/>
    <p:sldId id="260" r:id="rId8"/>
    <p:sldId id="27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8E7C"/>
    <a:srgbClr val="65B8A4"/>
    <a:srgbClr val="4CA28E"/>
    <a:srgbClr val="87C7B8"/>
    <a:srgbClr val="357364"/>
    <a:srgbClr val="4CA691"/>
    <a:srgbClr val="BBE0D8"/>
    <a:srgbClr val="9ED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1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ED3D0-C3EA-472E-86D6-22018B625D9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D4A67-5099-4596-95F9-23B07126AD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93"/>
            <a:ext cx="12192000" cy="68530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18946" y="1459230"/>
            <a:ext cx="954107" cy="39395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</a:rPr>
              <a:t>数据结构算法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f97011e-ed23-40a7-9430-2fcfb1391ac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75790" y="-30220"/>
            <a:ext cx="8113781" cy="5499100"/>
            <a:chOff x="875790" y="-30220"/>
            <a:chExt cx="8113781" cy="5499100"/>
          </a:xfrm>
        </p:grpSpPr>
        <p:sp>
          <p:nvSpPr>
            <p:cNvPr id="4" name="iṧḷïďê"/>
            <p:cNvSpPr/>
            <p:nvPr/>
          </p:nvSpPr>
          <p:spPr>
            <a:xfrm flipV="1">
              <a:off x="6297168" y="2776477"/>
              <a:ext cx="2692403" cy="2692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bg1">
                <a:lumMod val="100000"/>
                <a:alpha val="34000"/>
              </a:schemeClr>
            </a:solidFill>
            <a:ln w="22225" cap="flat" cmpd="sng" algn="ctr">
              <a:solidFill>
                <a:srgbClr val="4CA691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ṩḷïdè"/>
            <p:cNvSpPr/>
            <p:nvPr/>
          </p:nvSpPr>
          <p:spPr>
            <a:xfrm flipV="1">
              <a:off x="6424171" y="2903480"/>
              <a:ext cx="2438396" cy="2438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4CA691"/>
            </a:solidFill>
            <a:ln w="63500" cap="flat">
              <a:solidFill>
                <a:schemeClr val="bg1">
                  <a:alpha val="49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7643369" y="-30220"/>
              <a:ext cx="0" cy="2790825"/>
            </a:xfrm>
            <a:prstGeom prst="line">
              <a:avLst/>
            </a:prstGeom>
            <a:ln w="22225" cap="flat" cmpd="sng" algn="ctr">
              <a:solidFill>
                <a:srgbClr val="428E7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î$ḷíďê"/>
            <p:cNvSpPr/>
            <p:nvPr/>
          </p:nvSpPr>
          <p:spPr>
            <a:xfrm flipV="1">
              <a:off x="7127434" y="849258"/>
              <a:ext cx="1031870" cy="1031870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 w="22225" cap="flat" cmpd="sng" algn="ctr">
              <a:solidFill>
                <a:srgbClr val="428E7C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ṣľîḍé"/>
            <p:cNvSpPr/>
            <p:nvPr/>
          </p:nvSpPr>
          <p:spPr>
            <a:xfrm>
              <a:off x="7202045" y="923869"/>
              <a:ext cx="882648" cy="882648"/>
            </a:xfrm>
            <a:prstGeom prst="ellipse">
              <a:avLst/>
            </a:prstGeom>
            <a:solidFill>
              <a:srgbClr val="428E7C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400" dirty="0"/>
                <a:t>01</a:t>
              </a:r>
              <a:endParaRPr dirty="0"/>
            </a:p>
          </p:txBody>
        </p:sp>
        <p:sp>
          <p:nvSpPr>
            <p:cNvPr id="11" name="íṥḷíḋe"/>
            <p:cNvSpPr txBox="1"/>
            <p:nvPr/>
          </p:nvSpPr>
          <p:spPr>
            <a:xfrm>
              <a:off x="875790" y="3483308"/>
              <a:ext cx="5484879" cy="99478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92500"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b="1" dirty="0">
                  <a:solidFill>
                    <a:srgbClr val="428E7C"/>
                  </a:solidFill>
                </a:rPr>
                <a:t>找出给定方程的正整数解</a:t>
              </a:r>
              <a:endParaRPr lang="en-US" altLang="zh-CN" sz="4000" b="1" dirty="0">
                <a:solidFill>
                  <a:srgbClr val="428E7C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7560107" y="173266"/>
            <a:ext cx="2503320" cy="2291168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771564" y="3584069"/>
            <a:ext cx="19351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Teaching </a:t>
            </a:r>
          </a:p>
          <a:p>
            <a:r>
              <a:rPr lang="en-US" altLang="zh-CN" sz="3200" dirty="0">
                <a:solidFill>
                  <a:schemeClr val="bg1"/>
                </a:solidFill>
              </a:rPr>
              <a:t>objectives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357" y="5468880"/>
            <a:ext cx="1114286" cy="14380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  <a14:backgroundMark x1="18806" y1="53459" x2="18806" y2="53459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-697230" y="-709974"/>
            <a:ext cx="2503320" cy="22911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077714" y="5331005"/>
            <a:ext cx="1114286" cy="143809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6FA17523-5008-4520-9FAE-3E2BC8D4833E}"/>
              </a:ext>
            </a:extLst>
          </p:cNvPr>
          <p:cNvSpPr txBox="1"/>
          <p:nvPr/>
        </p:nvSpPr>
        <p:spPr>
          <a:xfrm>
            <a:off x="2146789" y="353548"/>
            <a:ext cx="2503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28E7C"/>
                </a:solidFill>
              </a:rPr>
              <a:t>题  目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C7D32A-BFDF-4D31-90A6-BB4B3D9DE4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995" y="1581194"/>
            <a:ext cx="4594420" cy="510759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5E1359D-2B5E-4E2F-AA5F-37CF150A4E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3901" y="1581194"/>
            <a:ext cx="5045104" cy="510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  <a14:backgroundMark x1="18806" y1="53459" x2="18806" y2="53459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0" y="-1022"/>
            <a:ext cx="2503320" cy="22911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406202" y="5331005"/>
            <a:ext cx="1114286" cy="143809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6FA17523-5008-4520-9FAE-3E2BC8D4833E}"/>
              </a:ext>
            </a:extLst>
          </p:cNvPr>
          <p:cNvSpPr txBox="1"/>
          <p:nvPr/>
        </p:nvSpPr>
        <p:spPr>
          <a:xfrm>
            <a:off x="2686050" y="435610"/>
            <a:ext cx="2503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28E7C"/>
                </a:solidFill>
              </a:rPr>
              <a:t>思  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6568E2C-51E8-4FC3-BA9A-EA22A86FDDD5}"/>
              </a:ext>
            </a:extLst>
          </p:cNvPr>
          <p:cNvSpPr txBox="1"/>
          <p:nvPr/>
        </p:nvSpPr>
        <p:spPr>
          <a:xfrm>
            <a:off x="2686050" y="2521059"/>
            <a:ext cx="716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因为</a:t>
            </a:r>
            <a:r>
              <a:rPr lang="en-US" altLang="zh-CN" sz="2800" dirty="0" err="1"/>
              <a:t>x,y</a:t>
            </a:r>
            <a:r>
              <a:rPr lang="zh-CN" altLang="en-US" sz="2800" dirty="0"/>
              <a:t>的值大于</a:t>
            </a:r>
            <a:r>
              <a:rPr lang="en-US" altLang="zh-CN" sz="2800" dirty="0"/>
              <a:t>1</a:t>
            </a:r>
            <a:r>
              <a:rPr lang="zh-CN" altLang="en-US" sz="2800" dirty="0"/>
              <a:t>小于</a:t>
            </a:r>
            <a:r>
              <a:rPr lang="en-US" altLang="zh-CN" sz="2800" dirty="0"/>
              <a:t>1000</a:t>
            </a:r>
            <a:r>
              <a:rPr lang="zh-CN" altLang="en-US" sz="2800" dirty="0"/>
              <a:t>，所以在寻找满足</a:t>
            </a:r>
            <a:r>
              <a:rPr lang="en-US" altLang="zh-CN" sz="2800" dirty="0"/>
              <a:t>f(</a:t>
            </a:r>
            <a:r>
              <a:rPr lang="en-US" altLang="zh-CN" sz="2800" dirty="0" err="1"/>
              <a:t>x,y</a:t>
            </a:r>
            <a:r>
              <a:rPr lang="en-US" altLang="zh-CN" sz="2800" dirty="0"/>
              <a:t>)</a:t>
            </a:r>
            <a:r>
              <a:rPr lang="zh-CN" altLang="en-US" sz="2800" dirty="0"/>
              <a:t>运算的值时，先使</a:t>
            </a:r>
            <a:r>
              <a:rPr lang="en-US" altLang="zh-CN" sz="2800" dirty="0"/>
              <a:t>x</a:t>
            </a:r>
            <a:r>
              <a:rPr lang="zh-CN" altLang="en-US" sz="2800" dirty="0"/>
              <a:t>循环遍历</a:t>
            </a:r>
            <a:r>
              <a:rPr lang="en-US" altLang="zh-CN" sz="2800" dirty="0"/>
              <a:t>1</a:t>
            </a:r>
            <a:r>
              <a:rPr lang="zh-CN" altLang="en-US" sz="2800" dirty="0"/>
              <a:t>到</a:t>
            </a:r>
            <a:r>
              <a:rPr lang="en-US" altLang="zh-CN" sz="2800" dirty="0"/>
              <a:t>1001</a:t>
            </a:r>
            <a:r>
              <a:rPr lang="zh-CN" altLang="en-US" sz="2800" dirty="0"/>
              <a:t>，</a:t>
            </a:r>
            <a:r>
              <a:rPr lang="en-US" altLang="zh-CN" sz="2800" dirty="0"/>
              <a:t>y</a:t>
            </a:r>
            <a:r>
              <a:rPr lang="zh-CN" altLang="en-US" sz="2800" dirty="0"/>
              <a:t>则根据二分查找来匹配与</a:t>
            </a:r>
            <a:r>
              <a:rPr lang="en-US" altLang="zh-CN" sz="2800" dirty="0"/>
              <a:t>x</a:t>
            </a:r>
            <a:r>
              <a:rPr lang="zh-CN" altLang="en-US" sz="2800" dirty="0"/>
              <a:t>进行运算后等于</a:t>
            </a:r>
            <a:r>
              <a:rPr lang="en-US" altLang="zh-CN" sz="2800" dirty="0"/>
              <a:t>z</a:t>
            </a:r>
            <a:r>
              <a:rPr lang="zh-CN" altLang="en-US" sz="2800" dirty="0"/>
              <a:t>的值。</a:t>
            </a:r>
          </a:p>
        </p:txBody>
      </p:sp>
    </p:spTree>
    <p:extLst>
      <p:ext uri="{BB962C8B-B14F-4D97-AF65-F5344CB8AC3E}">
        <p14:creationId xmlns:p14="http://schemas.microsoft.com/office/powerpoint/2010/main" val="101795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  <a14:backgroundMark x1="18806" y1="53459" x2="18806" y2="53459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-726831" y="-709974"/>
            <a:ext cx="2503320" cy="22911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406202" y="5331005"/>
            <a:ext cx="1114286" cy="143809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6FA17523-5008-4520-9FAE-3E2BC8D4833E}"/>
              </a:ext>
            </a:extLst>
          </p:cNvPr>
          <p:cNvSpPr txBox="1"/>
          <p:nvPr/>
        </p:nvSpPr>
        <p:spPr>
          <a:xfrm>
            <a:off x="1900604" y="259763"/>
            <a:ext cx="2503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28E7C"/>
                </a:solidFill>
              </a:rPr>
              <a:t>代  码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54AC7F4-6D60-4A9B-B254-99ACC3BFF22A}"/>
              </a:ext>
            </a:extLst>
          </p:cNvPr>
          <p:cNvSpPr txBox="1"/>
          <p:nvPr/>
        </p:nvSpPr>
        <p:spPr>
          <a:xfrm>
            <a:off x="955874" y="800586"/>
            <a:ext cx="540975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class Solution:</a:t>
            </a:r>
          </a:p>
          <a:p>
            <a:r>
              <a:rPr lang="en-US" altLang="zh-CN" sz="2400" dirty="0"/>
              <a:t>    def </a:t>
            </a:r>
            <a:r>
              <a:rPr lang="en-US" altLang="zh-CN" sz="2400" dirty="0" err="1"/>
              <a:t>findSolution</a:t>
            </a:r>
            <a:r>
              <a:rPr lang="en-US" altLang="zh-CN" sz="2400" dirty="0"/>
              <a:t>(self, z: int):</a:t>
            </a:r>
          </a:p>
          <a:p>
            <a:r>
              <a:rPr lang="en-US" altLang="zh-CN" sz="2400" dirty="0"/>
              <a:t>        </a:t>
            </a:r>
            <a:r>
              <a:rPr lang="en-US" altLang="zh-CN" sz="2400" dirty="0" err="1"/>
              <a:t>res,functionid</a:t>
            </a:r>
            <a:r>
              <a:rPr lang="en-US" altLang="zh-CN" sz="2400" dirty="0"/>
              <a:t> = [],2        </a:t>
            </a:r>
          </a:p>
          <a:p>
            <a:r>
              <a:rPr lang="en-US" altLang="zh-CN" sz="2400" dirty="0"/>
              <a:t>        for x in range(1, 1001):            </a:t>
            </a:r>
          </a:p>
          <a:p>
            <a:r>
              <a:rPr lang="en-US" altLang="zh-CN" sz="2400" dirty="0"/>
              <a:t>            left, right = 1, 1000                        </a:t>
            </a:r>
          </a:p>
          <a:p>
            <a:r>
              <a:rPr lang="en-US" altLang="zh-CN" sz="2400" dirty="0"/>
              <a:t>            while left &lt;= right:                </a:t>
            </a:r>
          </a:p>
          <a:p>
            <a:r>
              <a:rPr lang="en-US" altLang="zh-CN" sz="2400" dirty="0"/>
              <a:t>                mid = (left + right) // 2                </a:t>
            </a:r>
          </a:p>
          <a:p>
            <a:r>
              <a:rPr lang="en-US" altLang="zh-CN" sz="2400" dirty="0"/>
              <a:t>                t = f(x, </a:t>
            </a:r>
            <a:r>
              <a:rPr lang="en-US" altLang="zh-CN" sz="2400" dirty="0" err="1"/>
              <a:t>mid,functionid</a:t>
            </a:r>
            <a:r>
              <a:rPr lang="en-US" altLang="zh-CN" sz="2400" dirty="0"/>
              <a:t>)                </a:t>
            </a:r>
          </a:p>
          <a:p>
            <a:r>
              <a:rPr lang="en-US" altLang="zh-CN" sz="2400" dirty="0"/>
              <a:t>                if t == z:                    </a:t>
            </a:r>
          </a:p>
          <a:p>
            <a:r>
              <a:rPr lang="en-US" altLang="zh-CN" sz="2400" dirty="0"/>
              <a:t>                    </a:t>
            </a:r>
            <a:r>
              <a:rPr lang="en-US" altLang="zh-CN" sz="2400" dirty="0" err="1"/>
              <a:t>res.append</a:t>
            </a:r>
            <a:r>
              <a:rPr lang="en-US" altLang="zh-CN" sz="2400" dirty="0"/>
              <a:t>([x, mid])                    </a:t>
            </a:r>
          </a:p>
          <a:p>
            <a:r>
              <a:rPr lang="en-US" altLang="zh-CN" sz="2400" dirty="0"/>
              <a:t>                    break                </a:t>
            </a:r>
          </a:p>
          <a:p>
            <a:r>
              <a:rPr lang="en-US" altLang="zh-CN" sz="2400" dirty="0"/>
              <a:t>            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 &gt; z:                    </a:t>
            </a:r>
          </a:p>
          <a:p>
            <a:r>
              <a:rPr lang="en-US" altLang="zh-CN" sz="2400" dirty="0"/>
              <a:t>                    right = mid - 1                </a:t>
            </a:r>
          </a:p>
          <a:p>
            <a:r>
              <a:rPr lang="en-US" altLang="zh-CN" sz="2400" dirty="0"/>
              <a:t>                </a:t>
            </a:r>
            <a:r>
              <a:rPr lang="en-US" altLang="zh-CN" sz="2400" dirty="0" err="1"/>
              <a:t>elif</a:t>
            </a:r>
            <a:r>
              <a:rPr lang="en-US" altLang="zh-CN" sz="2400" dirty="0"/>
              <a:t> t &lt; z:                    </a:t>
            </a:r>
          </a:p>
          <a:p>
            <a:r>
              <a:rPr lang="en-US" altLang="zh-CN" sz="2400" dirty="0"/>
              <a:t>                    left = mid + 1   </a:t>
            </a:r>
            <a:r>
              <a:rPr lang="en-US" altLang="zh-CN" sz="2800" dirty="0"/>
              <a:t>                         </a:t>
            </a:r>
          </a:p>
          <a:p>
            <a:r>
              <a:rPr lang="en-US" altLang="zh-CN" sz="2800" dirty="0"/>
              <a:t>        return res</a:t>
            </a:r>
          </a:p>
          <a:p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22C35E2-B175-4C01-8F96-FDCA109584B9}"/>
              </a:ext>
            </a:extLst>
          </p:cNvPr>
          <p:cNvSpPr txBox="1"/>
          <p:nvPr/>
        </p:nvSpPr>
        <p:spPr>
          <a:xfrm>
            <a:off x="6782242" y="2312863"/>
            <a:ext cx="54097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def f(</a:t>
            </a:r>
            <a:r>
              <a:rPr lang="en-US" altLang="zh-CN" sz="2400" dirty="0" err="1"/>
              <a:t>x:int,y:int,functionid:int</a:t>
            </a:r>
            <a:r>
              <a:rPr lang="en-US" altLang="zh-CN" sz="2400" dirty="0"/>
              <a:t>):</a:t>
            </a:r>
          </a:p>
          <a:p>
            <a:r>
              <a:rPr lang="en-US" altLang="zh-CN" sz="2400" dirty="0"/>
              <a:t>    if </a:t>
            </a:r>
            <a:r>
              <a:rPr lang="en-US" altLang="zh-CN" sz="2400" dirty="0" err="1"/>
              <a:t>functionid</a:t>
            </a:r>
            <a:r>
              <a:rPr lang="en-US" altLang="zh-CN" sz="2400" dirty="0"/>
              <a:t> == 1:</a:t>
            </a:r>
          </a:p>
          <a:p>
            <a:r>
              <a:rPr lang="en-US" altLang="zh-CN" sz="2400" dirty="0"/>
              <a:t>        return </a:t>
            </a:r>
            <a:r>
              <a:rPr lang="en-US" altLang="zh-CN" sz="2400" dirty="0" err="1"/>
              <a:t>x+y</a:t>
            </a:r>
            <a:endParaRPr lang="en-US" altLang="zh-CN" sz="2400" dirty="0"/>
          </a:p>
          <a:p>
            <a:r>
              <a:rPr lang="en-US" altLang="zh-CN" sz="2400" dirty="0"/>
              <a:t>    if </a:t>
            </a:r>
            <a:r>
              <a:rPr lang="en-US" altLang="zh-CN" sz="2400" dirty="0" err="1"/>
              <a:t>functionid</a:t>
            </a:r>
            <a:r>
              <a:rPr lang="en-US" altLang="zh-CN" sz="2400" dirty="0"/>
              <a:t>==2:</a:t>
            </a:r>
          </a:p>
          <a:p>
            <a:r>
              <a:rPr lang="en-US" altLang="zh-CN" sz="2400" dirty="0"/>
              <a:t>        return x*y</a:t>
            </a:r>
          </a:p>
          <a:p>
            <a:r>
              <a:rPr lang="en-US" altLang="zh-CN" sz="2400" dirty="0"/>
              <a:t>    else:</a:t>
            </a:r>
          </a:p>
          <a:p>
            <a:r>
              <a:rPr lang="en-US" altLang="zh-CN" sz="2400" dirty="0"/>
              <a:t>        return x*</a:t>
            </a:r>
            <a:r>
              <a:rPr lang="en-US" altLang="zh-CN" sz="2400" dirty="0" err="1"/>
              <a:t>x+y</a:t>
            </a:r>
            <a:endParaRPr lang="zh-CN" altLang="en-US" sz="2800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66BB9DA-410D-41E9-9B0A-0841AC28816F}"/>
              </a:ext>
            </a:extLst>
          </p:cNvPr>
          <p:cNvCxnSpPr/>
          <p:nvPr/>
        </p:nvCxnSpPr>
        <p:spPr>
          <a:xfrm>
            <a:off x="6224954" y="0"/>
            <a:ext cx="0" cy="6858000"/>
          </a:xfrm>
          <a:prstGeom prst="line">
            <a:avLst/>
          </a:prstGeom>
          <a:ln>
            <a:solidFill>
              <a:srgbClr val="428E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0872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f97011e-ed23-40a7-9430-2fcfb1391ac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716235" y="-30220"/>
            <a:ext cx="6273336" cy="5499100"/>
            <a:chOff x="2716235" y="-30220"/>
            <a:chExt cx="6273336" cy="5499100"/>
          </a:xfrm>
        </p:grpSpPr>
        <p:sp>
          <p:nvSpPr>
            <p:cNvPr id="4" name="iṧḷïďê"/>
            <p:cNvSpPr/>
            <p:nvPr/>
          </p:nvSpPr>
          <p:spPr>
            <a:xfrm flipV="1">
              <a:off x="6297168" y="2776477"/>
              <a:ext cx="2692403" cy="2692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bg1">
                <a:lumMod val="100000"/>
                <a:alpha val="34000"/>
              </a:schemeClr>
            </a:solidFill>
            <a:ln w="22225" cap="flat" cmpd="sng" algn="ctr">
              <a:solidFill>
                <a:srgbClr val="4CA691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ṩḷïdè"/>
            <p:cNvSpPr/>
            <p:nvPr/>
          </p:nvSpPr>
          <p:spPr>
            <a:xfrm flipV="1">
              <a:off x="6424171" y="2903480"/>
              <a:ext cx="2438396" cy="2438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4CA691"/>
            </a:solidFill>
            <a:ln w="63500" cap="flat">
              <a:solidFill>
                <a:schemeClr val="bg1">
                  <a:alpha val="49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7643369" y="-30220"/>
              <a:ext cx="0" cy="2790825"/>
            </a:xfrm>
            <a:prstGeom prst="line">
              <a:avLst/>
            </a:prstGeom>
            <a:ln w="22225" cap="flat" cmpd="sng" algn="ctr">
              <a:solidFill>
                <a:srgbClr val="428E7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î$ḷíďê"/>
            <p:cNvSpPr/>
            <p:nvPr/>
          </p:nvSpPr>
          <p:spPr>
            <a:xfrm flipV="1">
              <a:off x="7127434" y="849258"/>
              <a:ext cx="1031870" cy="1031870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 w="22225" cap="flat" cmpd="sng" algn="ctr">
              <a:solidFill>
                <a:srgbClr val="428E7C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ṣľîḍé"/>
            <p:cNvSpPr/>
            <p:nvPr/>
          </p:nvSpPr>
          <p:spPr>
            <a:xfrm>
              <a:off x="7202045" y="923869"/>
              <a:ext cx="882648" cy="882648"/>
            </a:xfrm>
            <a:prstGeom prst="ellipse">
              <a:avLst/>
            </a:prstGeom>
            <a:solidFill>
              <a:srgbClr val="428E7C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400" dirty="0"/>
                <a:t>02</a:t>
              </a:r>
              <a:endParaRPr dirty="0"/>
            </a:p>
          </p:txBody>
        </p:sp>
        <p:sp>
          <p:nvSpPr>
            <p:cNvPr id="11" name="íṥḷíḋe"/>
            <p:cNvSpPr txBox="1"/>
            <p:nvPr/>
          </p:nvSpPr>
          <p:spPr>
            <a:xfrm>
              <a:off x="2716235" y="3584069"/>
              <a:ext cx="3517432" cy="104050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3600" b="1" dirty="0">
                  <a:solidFill>
                    <a:srgbClr val="428E7C"/>
                  </a:solidFill>
                </a:rPr>
                <a:t>相同的树</a:t>
              </a:r>
              <a:endParaRPr lang="en-US" altLang="zh-CN" sz="3600" b="1" dirty="0">
                <a:solidFill>
                  <a:srgbClr val="428E7C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7560107" y="173266"/>
            <a:ext cx="2503320" cy="2291168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517564" y="3584069"/>
            <a:ext cx="230223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Teaching  </a:t>
            </a:r>
          </a:p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background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357" y="5468880"/>
            <a:ext cx="1114286" cy="14380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46" b="100000" l="4478" r="98209">
                        <a14:foregroundMark x1="59104" y1="88994" x2="59104" y2="88994"/>
                        <a14:foregroundMark x1="49254" y1="80503" x2="49254" y2="80503"/>
                        <a14:foregroundMark x1="48657" y1="93396" x2="48657" y2="93396"/>
                        <a14:foregroundMark x1="21791" y1="70755" x2="21791" y2="70755"/>
                        <a14:foregroundMark x1="12836" y1="77673" x2="12836" y2="77673"/>
                        <a14:foregroundMark x1="11940" y1="58176" x2="11940" y2="58176"/>
                        <a14:foregroundMark x1="11940" y1="66667" x2="11940" y2="66667"/>
                        <a14:foregroundMark x1="19403" y1="53145" x2="19403" y2="53145"/>
                        <a14:foregroundMark x1="25373" y1="46541" x2="25373" y2="46541"/>
                        <a14:foregroundMark x1="18507" y1="41195" x2="18507" y2="41195"/>
                        <a14:foregroundMark x1="70149" y1="41195" x2="70149" y2="41195"/>
                        <a14:foregroundMark x1="73433" y1="36164" x2="73433" y2="36164"/>
                        <a14:foregroundMark x1="44478" y1="48742" x2="44478" y2="48742"/>
                        <a14:foregroundMark x1="46567" y1="48742" x2="46567" y2="48742"/>
                        <a14:foregroundMark x1="30149" y1="66352" x2="30149" y2="66352"/>
                        <a14:foregroundMark x1="34030" y1="65094" x2="34030" y2="65094"/>
                        <a14:foregroundMark x1="37015" y1="63208" x2="37015" y2="63208"/>
                        <a14:backgroundMark x1="11642" y1="57862" x2="11642" y2="57862"/>
                        <a14:backgroundMark x1="69851" y1="42138" x2="69851" y2="42138"/>
                        <a14:backgroundMark x1="18806" y1="53459" x2="18806" y2="53459"/>
                      </a14:backgroundRemoval>
                    </a14:imgEffect>
                  </a14:imgLayer>
                </a14:imgProps>
              </a:ext>
            </a:extLst>
          </a:blip>
          <a:srcRect l="5779" t="9155"/>
          <a:stretch>
            <a:fillRect/>
          </a:stretch>
        </p:blipFill>
        <p:spPr>
          <a:xfrm flipH="1">
            <a:off x="0" y="-1022"/>
            <a:ext cx="2503320" cy="22911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85" b="95364" l="85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406202" y="5331005"/>
            <a:ext cx="1114286" cy="143809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6FA17523-5008-4520-9FAE-3E2BC8D4833E}"/>
              </a:ext>
            </a:extLst>
          </p:cNvPr>
          <p:cNvSpPr txBox="1"/>
          <p:nvPr/>
        </p:nvSpPr>
        <p:spPr>
          <a:xfrm>
            <a:off x="2686050" y="435610"/>
            <a:ext cx="2503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28E7C"/>
                </a:solidFill>
              </a:rPr>
              <a:t>题  目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F71A19B-3E58-4BA6-BFE8-86143274B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6050" y="1144562"/>
            <a:ext cx="5753100" cy="40767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A2EF5BB4-C19E-474F-BB5F-60302DBC0D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6050" y="5149850"/>
            <a:ext cx="4869180" cy="16192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" name="fbe0075e-cf09-42ba-8571-6f0a9d6384b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3423"/>
            <a:ext cx="12192000" cy="6854577"/>
            <a:chOff x="0" y="0"/>
            <a:chExt cx="12192000" cy="4824000"/>
          </a:xfrm>
        </p:grpSpPr>
        <p:sp>
          <p:nvSpPr>
            <p:cNvPr id="4" name="íṧḷiḋê"/>
            <p:cNvSpPr/>
            <p:nvPr/>
          </p:nvSpPr>
          <p:spPr bwMode="auto">
            <a:xfrm>
              <a:off x="0" y="0"/>
              <a:ext cx="12192000" cy="4824000"/>
            </a:xfrm>
            <a:prstGeom prst="roundRect">
              <a:avLst>
                <a:gd name="adj" fmla="val 0"/>
              </a:avLst>
            </a:prstGeom>
            <a:blipFill dpi="0" rotWithShape="1">
              <a:blip r:embed="rId3"/>
              <a:srcRect/>
              <a:tile tx="0" ty="0" sx="80000" sy="80000" flip="none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" name="í$liḋé"/>
            <p:cNvSpPr/>
            <p:nvPr/>
          </p:nvSpPr>
          <p:spPr>
            <a:xfrm rot="10800000">
              <a:off x="2584414" y="754895"/>
              <a:ext cx="6619833" cy="4066696"/>
            </a:xfrm>
            <a:custGeom>
              <a:avLst/>
              <a:gdLst>
                <a:gd name="connsiteX0" fmla="*/ 1946546 w 11277600"/>
                <a:gd name="connsiteY0" fmla="*/ 0 h 9898626"/>
                <a:gd name="connsiteX1" fmla="*/ 9331054 w 11277600"/>
                <a:gd name="connsiteY1" fmla="*/ 0 h 9898626"/>
                <a:gd name="connsiteX2" fmla="*/ 9430202 w 11277600"/>
                <a:gd name="connsiteY2" fmla="*/ 85884 h 9898626"/>
                <a:gd name="connsiteX3" fmla="*/ 11277600 w 11277600"/>
                <a:gd name="connsiteY3" fmla="*/ 4259826 h 9898626"/>
                <a:gd name="connsiteX4" fmla="*/ 5638800 w 11277600"/>
                <a:gd name="connsiteY4" fmla="*/ 9898626 h 9898626"/>
                <a:gd name="connsiteX5" fmla="*/ 0 w 11277600"/>
                <a:gd name="connsiteY5" fmla="*/ 4259826 h 9898626"/>
                <a:gd name="connsiteX6" fmla="*/ 1847398 w 11277600"/>
                <a:gd name="connsiteY6" fmla="*/ 85884 h 989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77600" h="9898626">
                  <a:moveTo>
                    <a:pt x="1946546" y="0"/>
                  </a:moveTo>
                  <a:lnTo>
                    <a:pt x="9331054" y="0"/>
                  </a:lnTo>
                  <a:lnTo>
                    <a:pt x="9430202" y="85884"/>
                  </a:lnTo>
                  <a:cubicBezTo>
                    <a:pt x="10565098" y="1117378"/>
                    <a:pt x="11277600" y="2605395"/>
                    <a:pt x="11277600" y="4259826"/>
                  </a:cubicBezTo>
                  <a:cubicBezTo>
                    <a:pt x="11277600" y="7374049"/>
                    <a:pt x="8753022" y="9898626"/>
                    <a:pt x="5638800" y="9898626"/>
                  </a:cubicBezTo>
                  <a:cubicBezTo>
                    <a:pt x="2524577" y="9898626"/>
                    <a:pt x="0" y="7374049"/>
                    <a:pt x="0" y="4259826"/>
                  </a:cubicBezTo>
                  <a:cubicBezTo>
                    <a:pt x="0" y="2605395"/>
                    <a:pt x="712503" y="1117378"/>
                    <a:pt x="1847398" y="85884"/>
                  </a:cubicBezTo>
                  <a:close/>
                </a:path>
              </a:pathLst>
            </a:custGeom>
            <a:solidFill>
              <a:srgbClr val="65B8A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5326558" y="2790646"/>
            <a:ext cx="1538883" cy="234936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</a:rPr>
              <a:t>谢谢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f97011e-ed23-40a7-9430-2fcfb1391ac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f97011e-ed23-40a7-9430-2fcfb1391ac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be0075e-cf09-42ba-8571-6f0a9d6384bd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235</Words>
  <Application>Microsoft Office PowerPoint</Application>
  <PresentationFormat>宽屏</PresentationFormat>
  <Paragraphs>38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Administrator</cp:lastModifiedBy>
  <cp:revision>39</cp:revision>
  <dcterms:created xsi:type="dcterms:W3CDTF">2018-06-03T05:56:00Z</dcterms:created>
  <dcterms:modified xsi:type="dcterms:W3CDTF">2019-12-03T12:22:22Z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